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DACA"/>
          </a:solidFill>
        </a:fill>
      </a:tcStyle>
    </a:wholeTbl>
    <a:band2H>
      <a:tcTxStyle/>
      <a:tcStyle>
        <a:tcBdr/>
        <a:fill>
          <a:solidFill>
            <a:srgbClr val="F4ED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2D4"/>
          </a:solidFill>
        </a:fill>
      </a:tcStyle>
    </a:wholeTbl>
    <a:band2H>
      <a:tcTxStyle/>
      <a:tcStyle>
        <a:tcBdr/>
        <a:fill>
          <a:solidFill>
            <a:srgbClr val="E9EA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6"/>
    <p:restoredTop sz="86387"/>
  </p:normalViewPr>
  <p:slideViewPr>
    <p:cSldViewPr snapToGrid="0">
      <p:cViewPr varScale="1">
        <p:scale>
          <a:sx n="96" d="100"/>
          <a:sy n="96" d="100"/>
        </p:scale>
        <p:origin x="192" y="1128"/>
      </p:cViewPr>
      <p:guideLst/>
    </p:cSldViewPr>
  </p:slideViewPr>
  <p:outlineViewPr>
    <p:cViewPr>
      <p:scale>
        <a:sx n="33" d="100"/>
        <a:sy n="33" d="100"/>
      </p:scale>
      <p:origin x="0" y="-15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xfrm>
            <a:off x="1143000" y="685800"/>
            <a:ext cx="4572000" cy="3429000"/>
          </a:xfrm>
          <a:prstGeom prst="rect">
            <a:avLst/>
          </a:prstGeom>
        </p:spPr>
        <p:txBody>
          <a:bodyPr/>
          <a:lstStyle/>
          <a:p>
            <a:endParaRPr/>
          </a:p>
        </p:txBody>
      </p:sp>
      <p:sp>
        <p:nvSpPr>
          <p:cNvPr id="82" name="Shape 8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a:p>
        </p:txBody>
      </p:sp>
    </p:spTree>
    <p:extLst>
      <p:ext uri="{BB962C8B-B14F-4D97-AF65-F5344CB8AC3E}">
        <p14:creationId xmlns:p14="http://schemas.microsoft.com/office/powerpoint/2010/main" val="1179580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40776" y="3191608"/>
            <a:ext cx="4765432" cy="1505642"/>
          </a:xfrm>
          <a:prstGeom prst="rect">
            <a:avLst/>
          </a:prstGeom>
        </p:spPr>
        <p:txBody>
          <a:bodyPr lIns="0" tIns="0" rIns="0" bIns="0" anchor="ctr"/>
          <a:lstStyle>
            <a:lvl1pPr algn="ctr" defTabSz="457200">
              <a:lnSpc>
                <a:spcPct val="100000"/>
              </a:lnSpc>
              <a:spcBef>
                <a:spcPts val="0"/>
              </a:spcBef>
              <a:defRPr sz="2400" cap="none">
                <a:solidFill>
                  <a:srgbClr val="FFFFFF"/>
                </a:solidFill>
                <a:latin typeface="Rockwell"/>
                <a:ea typeface="Rockwell"/>
                <a:cs typeface="Rockwell"/>
                <a:sym typeface="Rockwell"/>
              </a:defRPr>
            </a:lvl1pPr>
          </a:lstStyle>
          <a:p>
            <a:r>
              <a:t>Title Text</a:t>
            </a:r>
          </a:p>
        </p:txBody>
      </p:sp>
      <p:sp>
        <p:nvSpPr>
          <p:cNvPr id="13" name="Title"/>
          <p:cNvSpPr txBox="1"/>
          <p:nvPr/>
        </p:nvSpPr>
        <p:spPr>
          <a:xfrm>
            <a:off x="940777" y="2307143"/>
            <a:ext cx="4765431" cy="10108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4000" b="1">
                <a:solidFill>
                  <a:srgbClr val="FFFFFF"/>
                </a:solidFill>
                <a:latin typeface="Rockwell"/>
                <a:ea typeface="Rockwell"/>
                <a:cs typeface="Rockwell"/>
                <a:sym typeface="Rockwell"/>
              </a:defRPr>
            </a:pPr>
            <a:r>
              <a:t>Data Science</a:t>
            </a:r>
            <a:br/>
            <a:r>
              <a:rPr sz="3200" b="0"/>
              <a:t>Data Engineering I</a:t>
            </a:r>
          </a:p>
        </p:txBody>
      </p:sp>
      <p:pic>
        <p:nvPicPr>
          <p:cNvPr id="14" name="Picture 12" descr="Picture 12"/>
          <p:cNvPicPr>
            <a:picLocks noChangeAspect="1"/>
          </p:cNvPicPr>
          <p:nvPr/>
        </p:nvPicPr>
        <p:blipFill>
          <a:blip r:embed="rId3"/>
          <a:stretch>
            <a:fillRect/>
          </a:stretch>
        </p:blipFill>
        <p:spPr>
          <a:xfrm>
            <a:off x="4895539" y="5522950"/>
            <a:ext cx="5898436" cy="1078572"/>
          </a:xfrm>
          <a:prstGeom prst="rect">
            <a:avLst/>
          </a:prstGeom>
          <a:ln w="12700">
            <a:miter lim="400000"/>
          </a:ln>
        </p:spPr>
      </p:pic>
      <p:sp>
        <p:nvSpPr>
          <p:cNvPr id="15"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One-Content Slide-1 column">
    <p:spTree>
      <p:nvGrpSpPr>
        <p:cNvPr id="1" name=""/>
        <p:cNvGrpSpPr/>
        <p:nvPr/>
      </p:nvGrpSpPr>
      <p:grpSpPr>
        <a:xfrm>
          <a:off x="0" y="0"/>
          <a:ext cx="0" cy="0"/>
          <a:chOff x="0" y="0"/>
          <a:chExt cx="0" cy="0"/>
        </a:xfrm>
      </p:grpSpPr>
      <p:pic>
        <p:nvPicPr>
          <p:cNvPr id="22"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23" name="Title Text"/>
          <p:cNvSpPr txBox="1">
            <a:spLocks noGrp="1"/>
          </p:cNvSpPr>
          <p:nvPr>
            <p:ph type="title"/>
          </p:nvPr>
        </p:nvSpPr>
        <p:spPr>
          <a:xfrm>
            <a:off x="2250582" y="602984"/>
            <a:ext cx="8132941" cy="530491"/>
          </a:xfrm>
          <a:prstGeom prst="rect">
            <a:avLst/>
          </a:prstGeom>
        </p:spPr>
        <p:txBody>
          <a:bodyPr lIns="0" tIns="0" rIns="0" bIns="0"/>
          <a:lstStyle>
            <a:lvl1pPr defTabSz="457200">
              <a:lnSpc>
                <a:spcPct val="100000"/>
              </a:lnSpc>
              <a:spcBef>
                <a:spcPts val="0"/>
              </a:spcBef>
              <a:defRPr sz="3000" b="1" cap="none">
                <a:solidFill>
                  <a:srgbClr val="FFFFFF"/>
                </a:solidFill>
                <a:latin typeface="Rockwell"/>
                <a:ea typeface="Rockwell"/>
                <a:cs typeface="Rockwell"/>
                <a:sym typeface="Rockwell"/>
              </a:defRPr>
            </a:lvl1pPr>
          </a:lstStyle>
          <a:p>
            <a:r>
              <a:t>Title Text</a:t>
            </a:r>
          </a:p>
        </p:txBody>
      </p:sp>
      <p:sp>
        <p:nvSpPr>
          <p:cNvPr id="24" name="Body Level One…"/>
          <p:cNvSpPr txBox="1">
            <a:spLocks noGrp="1"/>
          </p:cNvSpPr>
          <p:nvPr>
            <p:ph type="body" sz="quarter" idx="1"/>
          </p:nvPr>
        </p:nvSpPr>
        <p:spPr>
          <a:xfrm>
            <a:off x="2245404" y="1632494"/>
            <a:ext cx="8138119" cy="421894"/>
          </a:xfrm>
          <a:prstGeom prst="rect">
            <a:avLst/>
          </a:prstGeom>
        </p:spPr>
        <p:txBody>
          <a:bodyPr lIns="0" tIns="0" rIns="0" bIns="0"/>
          <a:lstStyle>
            <a:lvl1pPr marL="0" indent="0" defTabSz="457200">
              <a:spcBef>
                <a:spcPts val="500"/>
              </a:spcBef>
              <a:buClrTx/>
              <a:buSzTx/>
              <a:buFontTx/>
              <a:buNone/>
              <a:defRPr>
                <a:solidFill>
                  <a:srgbClr val="3E4358"/>
                </a:solidFill>
                <a:latin typeface="Rockwell"/>
                <a:ea typeface="Rockwell"/>
                <a:cs typeface="Rockwell"/>
                <a:sym typeface="Rockwell"/>
              </a:defRPr>
            </a:lvl1pPr>
            <a:lvl2pPr marL="0" indent="457200" defTabSz="457200">
              <a:spcBef>
                <a:spcPts val="500"/>
              </a:spcBef>
              <a:buClrTx/>
              <a:buSzTx/>
              <a:buFontTx/>
              <a:buNone/>
              <a:defRPr>
                <a:solidFill>
                  <a:srgbClr val="3E4358"/>
                </a:solidFill>
                <a:latin typeface="Rockwell"/>
                <a:ea typeface="Rockwell"/>
                <a:cs typeface="Rockwell"/>
                <a:sym typeface="Rockwell"/>
              </a:defRPr>
            </a:lvl2pPr>
            <a:lvl3pPr marL="0" indent="914400" defTabSz="457200">
              <a:spcBef>
                <a:spcPts val="500"/>
              </a:spcBef>
              <a:buClrTx/>
              <a:buSzTx/>
              <a:buFontTx/>
              <a:buNone/>
              <a:defRPr>
                <a:solidFill>
                  <a:srgbClr val="3E4358"/>
                </a:solidFill>
                <a:latin typeface="Rockwell"/>
                <a:ea typeface="Rockwell"/>
                <a:cs typeface="Rockwell"/>
                <a:sym typeface="Rockwell"/>
              </a:defRPr>
            </a:lvl3pPr>
            <a:lvl4pPr marL="0" indent="1371600" defTabSz="457200">
              <a:spcBef>
                <a:spcPts val="500"/>
              </a:spcBef>
              <a:buClrTx/>
              <a:buSzTx/>
              <a:buFontTx/>
              <a:buNone/>
              <a:defRPr>
                <a:solidFill>
                  <a:srgbClr val="3E4358"/>
                </a:solidFill>
                <a:latin typeface="Rockwell"/>
                <a:ea typeface="Rockwell"/>
                <a:cs typeface="Rockwell"/>
                <a:sym typeface="Rockwell"/>
              </a:defRPr>
            </a:lvl4pPr>
            <a:lvl5pPr marL="0" indent="1828800" defTabSz="457200">
              <a:spcBef>
                <a:spcPts val="500"/>
              </a:spcBef>
              <a:buClrTx/>
              <a:buSzTx/>
              <a:buFontTx/>
              <a:buNone/>
              <a:defRPr>
                <a:solidFill>
                  <a:srgbClr val="3E4358"/>
                </a:solidFill>
                <a:latin typeface="Rockwell"/>
                <a:ea typeface="Rockwell"/>
                <a:cs typeface="Rockwell"/>
                <a:sym typeface="Rockwell"/>
              </a:defRPr>
            </a:lvl5pPr>
          </a:lstStyle>
          <a:p>
            <a:r>
              <a:t>Body Level One</a:t>
            </a:r>
          </a:p>
          <a:p>
            <a:pPr lvl="1"/>
            <a:r>
              <a:t>Body Level Two</a:t>
            </a:r>
          </a:p>
          <a:p>
            <a:pPr lvl="2"/>
            <a:r>
              <a:t>Body Level Three</a:t>
            </a:r>
          </a:p>
          <a:p>
            <a:pPr lvl="3"/>
            <a:r>
              <a:t>Body Level Four</a:t>
            </a:r>
          </a:p>
          <a:p>
            <a:pPr lvl="4"/>
            <a:r>
              <a:t>Body Level Five</a:t>
            </a:r>
          </a:p>
        </p:txBody>
      </p:sp>
      <p:sp>
        <p:nvSpPr>
          <p:cNvPr id="25" name="Body Text"/>
          <p:cNvSpPr>
            <a:spLocks noGrp="1"/>
          </p:cNvSpPr>
          <p:nvPr>
            <p:ph type="body" sz="half" idx="13"/>
          </p:nvPr>
        </p:nvSpPr>
        <p:spPr>
          <a:xfrm>
            <a:off x="2251287" y="2217739"/>
            <a:ext cx="8132234" cy="3411538"/>
          </a:xfrm>
          <a:prstGeom prst="rect">
            <a:avLst/>
          </a:prstGeom>
        </p:spPr>
        <p:txBody>
          <a:bodyPr lIns="0" tIns="0" rIns="0" bIns="0"/>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endParaRPr/>
          </a:p>
        </p:txBody>
      </p:sp>
      <p:pic>
        <p:nvPicPr>
          <p:cNvPr id="26"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2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One-Title Only">
    <p:spTree>
      <p:nvGrpSpPr>
        <p:cNvPr id="1" name=""/>
        <p:cNvGrpSpPr/>
        <p:nvPr/>
      </p:nvGrpSpPr>
      <p:grpSpPr>
        <a:xfrm>
          <a:off x="0" y="0"/>
          <a:ext cx="0" cy="0"/>
          <a:chOff x="0" y="0"/>
          <a:chExt cx="0" cy="0"/>
        </a:xfrm>
      </p:grpSpPr>
      <p:pic>
        <p:nvPicPr>
          <p:cNvPr id="34"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sp>
        <p:nvSpPr>
          <p:cNvPr id="35" name="Title Text"/>
          <p:cNvSpPr txBox="1">
            <a:spLocks noGrp="1"/>
          </p:cNvSpPr>
          <p:nvPr>
            <p:ph type="title"/>
          </p:nvPr>
        </p:nvSpPr>
        <p:spPr>
          <a:xfrm>
            <a:off x="2250582" y="602984"/>
            <a:ext cx="8132941" cy="530491"/>
          </a:xfrm>
          <a:prstGeom prst="rect">
            <a:avLst/>
          </a:prstGeom>
        </p:spPr>
        <p:txBody>
          <a:bodyPr lIns="0" tIns="0" rIns="0" bIns="0"/>
          <a:lstStyle>
            <a:lvl1pPr defTabSz="457200">
              <a:lnSpc>
                <a:spcPct val="100000"/>
              </a:lnSpc>
              <a:spcBef>
                <a:spcPts val="0"/>
              </a:spcBef>
              <a:defRPr sz="3000" b="1" cap="none">
                <a:solidFill>
                  <a:srgbClr val="FFFFFF"/>
                </a:solidFill>
                <a:latin typeface="Rockwell"/>
                <a:ea typeface="Rockwell"/>
                <a:cs typeface="Rockwell"/>
                <a:sym typeface="Rockwell"/>
              </a:defRPr>
            </a:lvl1pPr>
          </a:lstStyle>
          <a:p>
            <a:r>
              <a:t>Title Text</a:t>
            </a:r>
          </a:p>
        </p:txBody>
      </p:sp>
      <p:pic>
        <p:nvPicPr>
          <p:cNvPr id="36"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37"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One-Empty">
    <p:spTree>
      <p:nvGrpSpPr>
        <p:cNvPr id="1" name=""/>
        <p:cNvGrpSpPr/>
        <p:nvPr/>
      </p:nvGrpSpPr>
      <p:grpSpPr>
        <a:xfrm>
          <a:off x="0" y="0"/>
          <a:ext cx="0" cy="0"/>
          <a:chOff x="0" y="0"/>
          <a:chExt cx="0" cy="0"/>
        </a:xfrm>
      </p:grpSpPr>
      <p:pic>
        <p:nvPicPr>
          <p:cNvPr id="44" name="Picture 3" descr="Picture 3"/>
          <p:cNvPicPr>
            <a:picLocks noChangeAspect="1"/>
          </p:cNvPicPr>
          <p:nvPr/>
        </p:nvPicPr>
        <p:blipFill>
          <a:blip r:embed="rId2"/>
          <a:stretch>
            <a:fillRect/>
          </a:stretch>
        </p:blipFill>
        <p:spPr>
          <a:xfrm>
            <a:off x="0" y="-4350"/>
            <a:ext cx="12196288" cy="1494046"/>
          </a:xfrm>
          <a:prstGeom prst="rect">
            <a:avLst/>
          </a:prstGeom>
          <a:ln w="12700">
            <a:miter lim="400000"/>
          </a:ln>
        </p:spPr>
      </p:pic>
      <p:pic>
        <p:nvPicPr>
          <p:cNvPr id="45" name="Picture 4" descr="Picture 4"/>
          <p:cNvPicPr>
            <a:picLocks noChangeAspect="1"/>
          </p:cNvPicPr>
          <p:nvPr/>
        </p:nvPicPr>
        <p:blipFill>
          <a:blip r:embed="rId3"/>
          <a:stretch>
            <a:fillRect/>
          </a:stretch>
        </p:blipFill>
        <p:spPr>
          <a:xfrm>
            <a:off x="9061619" y="5994337"/>
            <a:ext cx="2800866" cy="512142"/>
          </a:xfrm>
          <a:prstGeom prst="rect">
            <a:avLst/>
          </a:prstGeom>
          <a:ln w="12700">
            <a:miter lim="400000"/>
          </a:ln>
        </p:spPr>
      </p:pic>
      <p:sp>
        <p:nvSpPr>
          <p:cNvPr id="46" name="Slide Number"/>
          <p:cNvSpPr txBox="1">
            <a:spLocks noGrp="1"/>
          </p:cNvSpPr>
          <p:nvPr>
            <p:ph type="sldNum" sz="quarter" idx="2"/>
          </p:nvPr>
        </p:nvSpPr>
        <p:spPr>
          <a:xfrm>
            <a:off x="5892800" y="6172200"/>
            <a:ext cx="2844800" cy="368301"/>
          </a:xfrm>
          <a:prstGeom prst="rect">
            <a:avLst/>
          </a:prstGeom>
        </p:spPr>
        <p:txBody>
          <a:bodyPr lIns="45719" tIns="45719" rIns="45719" bIns="45719" anchor="ctr"/>
          <a:lstStyle>
            <a:lvl1pPr defTabSz="457200">
              <a:lnSpc>
                <a:spcPct val="100000"/>
              </a:lnSpc>
              <a:defRPr sz="1200">
                <a:solidFill>
                  <a:srgbClr val="888888"/>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53" name="DAta I/O and Pars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I/O and Parsing</a:t>
            </a:r>
          </a:p>
        </p:txBody>
      </p:sp>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63" name="data wrangl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wrangling</a:t>
            </a:r>
          </a:p>
        </p:txBody>
      </p:sp>
      <p:sp>
        <p:nvSpPr>
          <p:cNvPr id="64" name="Title Text"/>
          <p:cNvSpPr txBox="1">
            <a:spLocks noGrp="1"/>
          </p:cNvSpPr>
          <p:nvPr>
            <p:ph type="title"/>
          </p:nvPr>
        </p:nvSpPr>
        <p:spPr>
          <a:prstGeom prst="rect">
            <a:avLst/>
          </a:prstGeom>
        </p:spPr>
        <p:txBody>
          <a:bodyPr/>
          <a:lstStyle/>
          <a:p>
            <a:r>
              <a:t>Title Text</a:t>
            </a:r>
          </a:p>
        </p:txBody>
      </p:sp>
      <p:sp>
        <p:nvSpPr>
          <p:cNvPr id="6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3" name="data wrangling"/>
          <p:cNvSpPr txBox="1">
            <a:spLocks noGrp="1"/>
          </p:cNvSpPr>
          <p:nvPr>
            <p:ph type="body" sz="quarter" idx="13"/>
          </p:nvPr>
        </p:nvSpPr>
        <p:spPr>
          <a:xfrm>
            <a:off x="381000" y="317500"/>
            <a:ext cx="10477500" cy="317500"/>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data wrangling</a:t>
            </a:r>
          </a:p>
        </p:txBody>
      </p:sp>
      <p:sp>
        <p:nvSpPr>
          <p:cNvPr id="74" name="Title Text"/>
          <p:cNvSpPr txBox="1">
            <a:spLocks noGrp="1"/>
          </p:cNvSpPr>
          <p:nvPr>
            <p:ph type="title"/>
          </p:nvPr>
        </p:nvSpPr>
        <p:spPr>
          <a:prstGeom prst="rect">
            <a:avLst/>
          </a:prstGeom>
        </p:spPr>
        <p:txBody>
          <a:bodyPr/>
          <a:lstStyle/>
          <a:p>
            <a:r>
              <a:t>Title Text</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381000" y="698316"/>
            <a:ext cx="11430000" cy="185"/>
          </a:xfrm>
          <a:prstGeom prst="line">
            <a:avLst/>
          </a:prstGeom>
          <a:ln w="12700">
            <a:solidFill>
              <a:srgbClr val="A6AAA9"/>
            </a:solidFill>
            <a:miter lim="400000"/>
          </a:ln>
        </p:spPr>
        <p:txBody>
          <a:bodyPr lIns="25400" tIns="25400" rIns="25400" bIns="25400" anchor="ctr"/>
          <a:lstStyle/>
          <a:p>
            <a:pPr defTabSz="228600">
              <a:defRPr sz="600">
                <a:latin typeface="+mn-lt"/>
                <a:ea typeface="+mn-ea"/>
                <a:cs typeface="+mn-cs"/>
                <a:sym typeface="Helvetica"/>
              </a:defRPr>
            </a:pPr>
            <a:endParaRPr/>
          </a:p>
        </p:txBody>
      </p:sp>
      <p:sp>
        <p:nvSpPr>
          <p:cNvPr id="3" name="Title Text"/>
          <p:cNvSpPr txBox="1">
            <a:spLocks noGrp="1"/>
          </p:cNvSpPr>
          <p:nvPr>
            <p:ph type="title"/>
          </p:nvPr>
        </p:nvSpPr>
        <p:spPr>
          <a:xfrm>
            <a:off x="381000" y="1079500"/>
            <a:ext cx="11430000" cy="5080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r>
              <a:t>Title Text</a:t>
            </a:r>
          </a:p>
        </p:txBody>
      </p:sp>
      <p:sp>
        <p:nvSpPr>
          <p:cNvPr id="4" name="Body Level One…"/>
          <p:cNvSpPr txBox="1">
            <a:spLocks noGrp="1"/>
          </p:cNvSpPr>
          <p:nvPr>
            <p:ph type="body" idx="1"/>
          </p:nvPr>
        </p:nvSpPr>
        <p:spPr>
          <a:xfrm>
            <a:off x="381000" y="1930400"/>
            <a:ext cx="11430000" cy="429260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523476" y="304800"/>
            <a:ext cx="282948" cy="317500"/>
          </a:xfrm>
          <a:prstGeom prst="rect">
            <a:avLst/>
          </a:prstGeom>
          <a:ln w="12700">
            <a:miter lim="400000"/>
          </a:ln>
        </p:spPr>
        <p:txBody>
          <a:bodyPr wrap="none" lIns="25400" tIns="25400" rIns="25400" bIns="25400">
            <a:spAutoFit/>
          </a:bodyPr>
          <a:lstStyle>
            <a:lvl1pPr algn="r" defTabSz="412750">
              <a:lnSpc>
                <a:spcPct val="80000"/>
              </a:lnSpc>
              <a:defRPr>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1pPr>
      <a:lvl2pPr marL="0" marR="0" indent="2286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2pPr>
      <a:lvl3pPr marL="0" marR="0" indent="4572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3pPr>
      <a:lvl4pPr marL="0" marR="0" indent="6858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4pPr>
      <a:lvl5pPr marL="0" marR="0" indent="9144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5pPr>
      <a:lvl6pPr marL="0" marR="0" indent="11430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6pPr>
      <a:lvl7pPr marL="0" marR="0" indent="13716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7pPr>
      <a:lvl8pPr marL="0" marR="0" indent="16002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8pPr>
      <a:lvl9pPr marL="0" marR="0" indent="1828800" algn="l" defTabSz="412750" latinLnBrk="0">
        <a:lnSpc>
          <a:spcPct val="80000"/>
        </a:lnSpc>
        <a:spcBef>
          <a:spcPts val="1900"/>
        </a:spcBef>
        <a:spcAft>
          <a:spcPts val="0"/>
        </a:spcAft>
        <a:buClrTx/>
        <a:buSzTx/>
        <a:buFontTx/>
        <a:buNone/>
        <a:tabLst/>
        <a:defRPr sz="5000" b="0" i="0" u="none" strike="noStrike" cap="all" spc="0" baseline="0">
          <a:ln>
            <a:noFill/>
          </a:ln>
          <a:solidFill>
            <a:srgbClr val="34A5DA"/>
          </a:solidFill>
          <a:uFillTx/>
          <a:latin typeface="DIN Condensed"/>
          <a:ea typeface="DIN Condensed"/>
          <a:cs typeface="DIN Condensed"/>
          <a:sym typeface="DIN Condensed"/>
        </a:defRPr>
      </a:lvl9pPr>
    </p:titleStyle>
    <p:bodyStyle>
      <a:lvl1pPr marL="31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1pPr>
      <a:lvl2pPr marL="95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2pPr>
      <a:lvl3pPr marL="158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3pPr>
      <a:lvl4pPr marL="222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4pPr>
      <a:lvl5pPr marL="285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5pPr>
      <a:lvl6pPr marL="349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6pPr>
      <a:lvl7pPr marL="412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7pPr>
      <a:lvl8pPr marL="4762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8pPr>
      <a:lvl9pPr marL="5397500" marR="0" indent="-317500" algn="l" defTabSz="412750" latinLnBrk="0">
        <a:lnSpc>
          <a:spcPct val="100000"/>
        </a:lnSpc>
        <a:spcBef>
          <a:spcPts val="1900"/>
        </a:spcBef>
        <a:spcAft>
          <a:spcPts val="0"/>
        </a:spcAft>
        <a:buClr>
          <a:srgbClr val="34A5DA"/>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1pPr>
      <a:lvl2pPr marL="0" marR="0" indent="228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2pPr>
      <a:lvl3pPr marL="0" marR="0" indent="457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3pPr>
      <a:lvl4pPr marL="0" marR="0" indent="685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4pPr>
      <a:lvl5pPr marL="0" marR="0" indent="9144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5pPr>
      <a:lvl6pPr marL="0" marR="0" indent="11430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6pPr>
      <a:lvl7pPr marL="0" marR="0" indent="1371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7pPr>
      <a:lvl8pPr marL="0" marR="0" indent="1600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8pPr>
      <a:lvl9pPr marL="0" marR="0" indent="1828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p:cNvSpPr txBox="1">
            <a:spLocks noGrp="1"/>
          </p:cNvSpPr>
          <p:nvPr>
            <p:ph type="title"/>
          </p:nvPr>
        </p:nvSpPr>
        <p:spPr>
          <a:xfrm>
            <a:off x="942975" y="3076575"/>
            <a:ext cx="4752975" cy="1623445"/>
          </a:xfrm>
          <a:prstGeom prst="rect">
            <a:avLst/>
          </a:prstGeom>
        </p:spPr>
        <p:txBody>
          <a:bodyPr/>
          <a:lstStyle/>
          <a:p>
            <a:r>
              <a:rPr dirty="0"/>
              <a:t>Introduction to </a:t>
            </a:r>
            <a:br>
              <a:rPr dirty="0"/>
            </a:br>
            <a:r>
              <a:rPr dirty="0"/>
              <a:t>visualization</a:t>
            </a:r>
          </a:p>
        </p:txBody>
      </p:sp>
      <p:sp>
        <p:nvSpPr>
          <p:cNvPr id="85" name="Footer"/>
          <p:cNvSpPr txBox="1">
            <a:spLocks noGrp="1"/>
          </p:cNvSpPr>
          <p:nvPr>
            <p:ph type="body" sz="quarter" idx="4294967295"/>
          </p:nvPr>
        </p:nvSpPr>
        <p:spPr>
          <a:xfrm>
            <a:off x="-1" y="6371914"/>
            <a:ext cx="3521959" cy="486086"/>
          </a:xfrm>
          <a:prstGeom prst="rect">
            <a:avLst/>
          </a:prstGeom>
        </p:spPr>
        <p:txBody>
          <a:bodyPr lIns="45719" tIns="45719" rIns="45719" bIns="45719"/>
          <a:lstStyle>
            <a:lvl1pPr marL="0" indent="0" defTabSz="457200">
              <a:lnSpc>
                <a:spcPct val="80000"/>
              </a:lnSpc>
              <a:spcBef>
                <a:spcPts val="300"/>
              </a:spcBef>
              <a:buClrTx/>
              <a:buSzTx/>
              <a:buFont typeface="Arial"/>
              <a:buNone/>
              <a:defRPr sz="1500">
                <a:solidFill>
                  <a:srgbClr val="FFFFFF"/>
                </a:solidFill>
                <a:latin typeface="+mj-lt"/>
                <a:ea typeface="+mj-ea"/>
                <a:cs typeface="+mj-cs"/>
                <a:sym typeface="Calibri"/>
              </a:defRPr>
            </a:lvl1pPr>
          </a:lstStyle>
          <a:p>
            <a:r>
              <a:t>Copyright McGraw Hill, Rosen, Discrete Mathematics and its Applications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22" name="Conclusion changes with more information"/>
          <p:cNvSpPr txBox="1">
            <a:spLocks noGrp="1"/>
          </p:cNvSpPr>
          <p:nvPr>
            <p:ph type="title"/>
          </p:nvPr>
        </p:nvSpPr>
        <p:spPr>
          <a:prstGeom prst="rect">
            <a:avLst/>
          </a:prstGeom>
        </p:spPr>
        <p:txBody>
          <a:bodyPr/>
          <a:lstStyle>
            <a:lvl1pPr defTabSz="429768">
              <a:defRPr sz="2820"/>
            </a:lvl1pPr>
          </a:lstStyle>
          <a:p>
            <a:r>
              <a:t>Conclusion changes with more information</a:t>
            </a:r>
          </a:p>
        </p:txBody>
      </p:sp>
      <p:pic>
        <p:nvPicPr>
          <p:cNvPr id="123" name="Screen Shot 2018-02-06 at 8.02.03 AM.png" descr="The image shows a line chart titled &quot;Cable Industry Infrastructure Expenditures,&quot; tracking spending in billions of dollars from 1990 to 2013.&#10;&#10;Key events are highlighted:&#10;&#10;In 1992, the Cable Television Consumer Protection and Competition Act (labeled as &quot;Regulation&quot;) led to an increase in spending, as seen by a rise in the graph.&#10;In 1996, the Telecommunications Act (labeled as &quot;Deregulation&quot;) was passed, followed by a sharp increase in infrastructure expenditures that peaked around 2001 at nearly $16 billion.&#10;After the peak, expenditures fluctuate but remain relatively high through the following years."/>
          <p:cNvPicPr>
            <a:picLocks noChangeAspect="1"/>
          </p:cNvPicPr>
          <p:nvPr/>
        </p:nvPicPr>
        <p:blipFill>
          <a:blip r:embed="rId2"/>
          <a:stretch>
            <a:fillRect/>
          </a:stretch>
        </p:blipFill>
        <p:spPr>
          <a:xfrm>
            <a:off x="3361282" y="1637672"/>
            <a:ext cx="5469436" cy="4489067"/>
          </a:xfrm>
          <a:prstGeom prst="rect">
            <a:avLst/>
          </a:prstGeom>
          <a:ln w="12700">
            <a:miter lim="400000"/>
          </a:ln>
        </p:spPr>
      </p:pic>
      <p:sp>
        <p:nvSpPr>
          <p:cNvPr id="124" name="If someone hides data from you, there’s probably a reason"/>
          <p:cNvSpPr txBox="1">
            <a:spLocks noGrp="1"/>
          </p:cNvSpPr>
          <p:nvPr>
            <p:ph type="body" sz="quarter" idx="4294967295"/>
          </p:nvPr>
        </p:nvSpPr>
        <p:spPr>
          <a:xfrm>
            <a:off x="1819790" y="6274715"/>
            <a:ext cx="8994524" cy="421894"/>
          </a:xfrm>
          <a:prstGeom prst="rect">
            <a:avLst/>
          </a:prstGeom>
        </p:spPr>
        <p:txBody>
          <a:bodyPr lIns="0" tIns="0" rIns="0" bIns="0"/>
          <a:lstStyle>
            <a:lvl1pPr marL="0" indent="0" algn="ctr" defTabSz="443484">
              <a:spcBef>
                <a:spcPts val="500"/>
              </a:spcBef>
              <a:buClrTx/>
              <a:buSzTx/>
              <a:buFontTx/>
              <a:buNone/>
              <a:defRPr sz="2328">
                <a:solidFill>
                  <a:srgbClr val="3E4358"/>
                </a:solidFill>
                <a:latin typeface="Rockwell"/>
                <a:ea typeface="Rockwell"/>
                <a:cs typeface="Rockwell"/>
                <a:sym typeface="Rockwell"/>
              </a:defRPr>
            </a:lvl1pPr>
          </a:lstStyle>
          <a:p>
            <a:r>
              <a:t>If someone hides data from you, there’s probably a reason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27" name="But truth is relative…"/>
          <p:cNvSpPr txBox="1">
            <a:spLocks noGrp="1"/>
          </p:cNvSpPr>
          <p:nvPr>
            <p:ph type="title"/>
          </p:nvPr>
        </p:nvSpPr>
        <p:spPr>
          <a:prstGeom prst="rect">
            <a:avLst/>
          </a:prstGeom>
        </p:spPr>
        <p:txBody>
          <a:bodyPr/>
          <a:lstStyle/>
          <a:p>
            <a:r>
              <a:t>But truth is relative…</a:t>
            </a:r>
          </a:p>
        </p:txBody>
      </p:sp>
      <p:sp>
        <p:nvSpPr>
          <p:cNvPr id="128" name="…and interacts with other design choices"/>
          <p:cNvSpPr txBox="1">
            <a:spLocks noGrp="1"/>
          </p:cNvSpPr>
          <p:nvPr>
            <p:ph type="body" sz="quarter" idx="1"/>
          </p:nvPr>
        </p:nvSpPr>
        <p:spPr>
          <a:xfrm>
            <a:off x="2026941" y="6232133"/>
            <a:ext cx="8138118" cy="421894"/>
          </a:xfrm>
          <a:prstGeom prst="rect">
            <a:avLst/>
          </a:prstGeom>
        </p:spPr>
        <p:txBody>
          <a:bodyPr/>
          <a:lstStyle>
            <a:lvl1pPr algn="ctr"/>
          </a:lstStyle>
          <a:p>
            <a:r>
              <a:t>…and interacts with other design choices</a:t>
            </a:r>
          </a:p>
        </p:txBody>
      </p:sp>
      <p:pic>
        <p:nvPicPr>
          <p:cNvPr id="129" name="Screen Shot 2018-02-06 at 8.06.37 AM.png" descr="The image shows a line chart titled &quot;Production Costs (U.S. dollars per unit)&quot; comparing the production costs of two products, labeled &quot;Product 1&quot; and &quot;Product 2,&quot; from 2008 to 2013.&#10;&#10;Product 1 (brown line) starts around 480 USD in 2008, rises sharply, peaks near 550 USD around 2010, and then steadily declines to approximately 270 USD by 2013.&#10;Product 2 (green line) starts slightly below 450 USD in 2008, follows a less volatile path, and also declines to around 210 USD by 2013.&#10;Both products experience cost decreases over time, with a significant drop after 2010."/>
          <p:cNvPicPr>
            <a:picLocks noChangeAspect="1"/>
          </p:cNvPicPr>
          <p:nvPr/>
        </p:nvPicPr>
        <p:blipFill>
          <a:blip r:embed="rId2"/>
          <a:stretch>
            <a:fillRect/>
          </a:stretch>
        </p:blipFill>
        <p:spPr>
          <a:xfrm>
            <a:off x="3379857" y="1810683"/>
            <a:ext cx="5432285" cy="436911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ame data, now on same scale"/>
          <p:cNvSpPr txBox="1">
            <a:spLocks noGrp="1"/>
          </p:cNvSpPr>
          <p:nvPr>
            <p:ph type="title"/>
          </p:nvPr>
        </p:nvSpPr>
        <p:spPr>
          <a:prstGeom prst="rect">
            <a:avLst/>
          </a:prstGeom>
        </p:spPr>
        <p:txBody>
          <a:bodyPr/>
          <a:lstStyle/>
          <a:p>
            <a:r>
              <a:t>Same data, now on same scale</a:t>
            </a:r>
          </a:p>
        </p:txBody>
      </p:sp>
      <p:pic>
        <p:nvPicPr>
          <p:cNvPr id="132" name="Screen Shot 2018-02-06 at 8.08.23 AM.png" descr="The image shows a line chart titled &quot;Production Costs (U.S. dollars per unit),&quot; comparing the production costs of two products, labeled &quot;Product 1&quot; and &quot;Product 2,&quot; from 2008 to 2013.&#10;&#10;Product 1 (brown line) starts just above 500 USD in 2008, fluctuates around 500 USD through 2010, then steadily decreases until 2013, ending slightly above 400 USD.&#10;Product 2 (green line) starts around 200 USD in 2008, remains relatively stable with slight fluctuations through 2013, with costs ranging between 180 and 220 USD.&#10;Both products exhibit different cost trends, with Product 1 experiencing more variation and a larger decline compared to the steadier costs of Product 2."/>
          <p:cNvPicPr>
            <a:picLocks noChangeAspect="1"/>
          </p:cNvPicPr>
          <p:nvPr/>
        </p:nvPicPr>
        <p:blipFill>
          <a:blip r:embed="rId2"/>
          <a:stretch>
            <a:fillRect/>
          </a:stretch>
        </p:blipFill>
        <p:spPr>
          <a:xfrm>
            <a:off x="3363753" y="1705556"/>
            <a:ext cx="5464494" cy="442743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Functional: Purpose should guide design decisions"/>
          <p:cNvSpPr txBox="1">
            <a:spLocks noGrp="1"/>
          </p:cNvSpPr>
          <p:nvPr>
            <p:ph type="title"/>
          </p:nvPr>
        </p:nvSpPr>
        <p:spPr>
          <a:prstGeom prst="rect">
            <a:avLst/>
          </a:prstGeom>
        </p:spPr>
        <p:txBody>
          <a:bodyPr/>
          <a:lstStyle>
            <a:lvl1pPr defTabSz="365760">
              <a:defRPr sz="2400"/>
            </a:lvl1pPr>
          </a:lstStyle>
          <a:p>
            <a:r>
              <a:t>Functional: Purpose should guide design decisions</a:t>
            </a:r>
          </a:p>
        </p:txBody>
      </p:sp>
      <p:pic>
        <p:nvPicPr>
          <p:cNvPr id="135" name="Screen Shot 2018-02-06 at 8.10.35 AM.png" descr="The image shows two pie charts comparing music preferences among University of Miami students in 1994 and 2014.&#10;&#10;1994 Pie Chart:&#10;&#10;Hard Rock: 35%&#10;Samba: 25%&#10;Hip-Hop: 20%&#10;Reggae: 10%&#10;Country: 5%&#10;Classic: 5%&#10;2014 Pie Chart:&#10;&#10;Hard Rock: 35%&#10;Samba: 30%&#10;Hip-Hop: 15%&#10;Reggae: 10%&#10;Country: 5%&#10;Classic: 5%&#10;The charts illustrate how preferences for Hard Rock remained steady, while other genres like Samba saw an increase, and Hip-Hop decreased over the two decades."/>
          <p:cNvPicPr>
            <a:picLocks noChangeAspect="1"/>
          </p:cNvPicPr>
          <p:nvPr/>
        </p:nvPicPr>
        <p:blipFill>
          <a:blip r:embed="rId2"/>
          <a:srcRect b="2373"/>
          <a:stretch>
            <a:fillRect/>
          </a:stretch>
        </p:blipFill>
        <p:spPr>
          <a:xfrm>
            <a:off x="2489406" y="1819580"/>
            <a:ext cx="7213188" cy="409600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Functional: Purpose should guide design decisions"/>
          <p:cNvSpPr txBox="1">
            <a:spLocks noGrp="1"/>
          </p:cNvSpPr>
          <p:nvPr>
            <p:ph type="title"/>
          </p:nvPr>
        </p:nvSpPr>
        <p:spPr>
          <a:prstGeom prst="rect">
            <a:avLst/>
          </a:prstGeom>
        </p:spPr>
        <p:txBody>
          <a:bodyPr/>
          <a:lstStyle>
            <a:lvl1pPr defTabSz="365760">
              <a:defRPr sz="2400"/>
            </a:lvl1pPr>
          </a:lstStyle>
          <a:p>
            <a:r>
              <a:t>Functional: Purpose should guide design decisions</a:t>
            </a:r>
          </a:p>
        </p:txBody>
      </p:sp>
      <p:sp>
        <p:nvSpPr>
          <p:cNvPr id="138" name="Slope chart is more effective to represent change between two points in time"/>
          <p:cNvSpPr txBox="1">
            <a:spLocks noGrp="1"/>
          </p:cNvSpPr>
          <p:nvPr>
            <p:ph type="body" sz="quarter" idx="1"/>
          </p:nvPr>
        </p:nvSpPr>
        <p:spPr>
          <a:xfrm>
            <a:off x="5829753" y="3561127"/>
            <a:ext cx="4771862" cy="1116341"/>
          </a:xfrm>
          <a:prstGeom prst="rect">
            <a:avLst/>
          </a:prstGeom>
        </p:spPr>
        <p:txBody>
          <a:bodyPr/>
          <a:lstStyle/>
          <a:p>
            <a:r>
              <a:t>Slope chart is more effective to represent change between two points in time</a:t>
            </a:r>
          </a:p>
        </p:txBody>
      </p:sp>
      <p:pic>
        <p:nvPicPr>
          <p:cNvPr id="139" name="Screen Shot 2018-02-06 at 8.11.25 AM.png" descr="The image shows a line graph titled &quot;How Music Preferences Have Changed in Two Decades,&quot; comparing music preferences from 1994 to 2014 among University of Miami students. The graph tracks six genres:&#10;&#10;Hard Rock has increased in popularity, rising from 30% to 40%.&#10;Samba has slightly declined from about 30% to around 25%.&#10;Hip-Hop shows a slight decline, going from 20% to 15%.&#10;Reggae has remained steady at around 10%.&#10;Country and Classic have both experienced slight declines, falling from 5% to around 3%.&#10;The graph visually illustrates trends in music preferences over the 20-year span."/>
          <p:cNvPicPr>
            <a:picLocks noChangeAspect="1"/>
          </p:cNvPicPr>
          <p:nvPr/>
        </p:nvPicPr>
        <p:blipFill>
          <a:blip r:embed="rId2"/>
          <a:stretch>
            <a:fillRect/>
          </a:stretch>
        </p:blipFill>
        <p:spPr>
          <a:xfrm>
            <a:off x="2032286" y="1535969"/>
            <a:ext cx="3556697" cy="516665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eautiful: Which chart is more appealing?"/>
          <p:cNvSpPr txBox="1">
            <a:spLocks noGrp="1"/>
          </p:cNvSpPr>
          <p:nvPr>
            <p:ph type="title"/>
          </p:nvPr>
        </p:nvSpPr>
        <p:spPr>
          <a:prstGeom prst="rect">
            <a:avLst/>
          </a:prstGeom>
        </p:spPr>
        <p:txBody>
          <a:bodyPr/>
          <a:lstStyle>
            <a:lvl1pPr defTabSz="438911">
              <a:defRPr sz="2880"/>
            </a:lvl1pPr>
          </a:lstStyle>
          <a:p>
            <a:r>
              <a:t>Beautiful: Which chart is more appealing?</a:t>
            </a:r>
          </a:p>
        </p:txBody>
      </p:sp>
      <p:pic>
        <p:nvPicPr>
          <p:cNvPr id="142" name="Screen Shot 2018-02-06 at 8.13.39 AM.png" descr="The image displays two line charts showing the percentage of people who claim to enjoy eating Fish &amp; Chips across five countries: Brazil, the United States, the United Kingdom, China, and Nigeria, from 2001 to 2014.&#10;&#10;Left Chart:&#10;&#10;The United Kingdom (yellow) consistently has the highest percentage, peaking at around 25%.&#10;The United States (orange) fluctuates between 15% and 20%.&#10;Brazil (blue) steadily declines after 2009.&#10;China (green) and Nigeria (red) both maintain lower, stable percentages, with slight fluctuations.&#10;Right Chart:&#10;&#10;The United Kingdom maintains the highest percentage around 25%.&#10;The United States and Brazil show declining trends, while China and Nigeria remain low but stable.&#10;Both charts highlight changes in Fish &amp; Chips enjoyment over time, particularly the sharp decline in Brazil after 2010."/>
          <p:cNvPicPr>
            <a:picLocks noChangeAspect="1"/>
          </p:cNvPicPr>
          <p:nvPr/>
        </p:nvPicPr>
        <p:blipFill>
          <a:blip r:embed="rId2"/>
          <a:srcRect b="3048"/>
          <a:stretch>
            <a:fillRect/>
          </a:stretch>
        </p:blipFill>
        <p:spPr>
          <a:xfrm>
            <a:off x="255774" y="1884219"/>
            <a:ext cx="11680452" cy="413685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45" name="Insightful: Spontaneous eureka"/>
          <p:cNvSpPr txBox="1">
            <a:spLocks noGrp="1"/>
          </p:cNvSpPr>
          <p:nvPr>
            <p:ph type="title"/>
          </p:nvPr>
        </p:nvSpPr>
        <p:spPr>
          <a:prstGeom prst="rect">
            <a:avLst/>
          </a:prstGeom>
        </p:spPr>
        <p:txBody>
          <a:bodyPr/>
          <a:lstStyle/>
          <a:p>
            <a:r>
              <a:t>Insightful: Spontaneous eureka</a:t>
            </a:r>
          </a:p>
        </p:txBody>
      </p:sp>
      <p:pic>
        <p:nvPicPr>
          <p:cNvPr id="146" name="Screen Shot 2018-02-06 at 7.53.12 AM.png" descr="The image shows the &quot;Hockey Stick&quot; chart, illustrating temperature departures in the Northern Hemisphere from the 1961-1990 average. The x-axis spans from the year 1000 to 2000, while the y-axis shows temperature departures in degrees Celsius. The data is divided into two parts: historical temperature reconstructions from tree rings, corals, ice cores, and records (shown in blue), and modern temperature data from thermometers (shown in red). The chart highlights a relatively stable temperature for most of the past millennium, followed by a sharp rise in recent years, resembling the shape of a hockey stick."/>
          <p:cNvPicPr>
            <a:picLocks noChangeAspect="1"/>
          </p:cNvPicPr>
          <p:nvPr/>
        </p:nvPicPr>
        <p:blipFill>
          <a:blip r:embed="rId2"/>
          <a:stretch>
            <a:fillRect/>
          </a:stretch>
        </p:blipFill>
        <p:spPr>
          <a:xfrm>
            <a:off x="2724159" y="1565143"/>
            <a:ext cx="6743682" cy="516163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49" name="Insightful: Knowledge building"/>
          <p:cNvSpPr txBox="1">
            <a:spLocks noGrp="1"/>
          </p:cNvSpPr>
          <p:nvPr>
            <p:ph type="title"/>
          </p:nvPr>
        </p:nvSpPr>
        <p:spPr>
          <a:prstGeom prst="rect">
            <a:avLst/>
          </a:prstGeom>
        </p:spPr>
        <p:txBody>
          <a:bodyPr/>
          <a:lstStyle/>
          <a:p>
            <a:r>
              <a:t>Insightful: Knowledge building</a:t>
            </a:r>
          </a:p>
        </p:txBody>
      </p:sp>
      <p:pic>
        <p:nvPicPr>
          <p:cNvPr id="150" name="Screen Shot 2018-02-06 at 8.18.29 AM.png" descr="The image displays an interactive chart titled &quot;How Nations Fare in PhDs by Sex&quot; with the subtitle &quot;How women and men fare in doctoral studies around the world.&quot; The chart focuses on the gender gap in PhD attainment in 2010, comparing the percentage of PhDs awarded to females (teal) and males (orange) across 56 nations.&#10;&#10;Key features:&#10;&#10;The x-axis lists PhD-granting countries, arranged in ascending order based on the percentage of females awarded PhDs.&#10;The y-axis represents the percentage of the total PhDs awarded.&#10;The size of the circles reflects the total number of PhDs awarded in each country, with larger circles indicating more PhDs overall.&#10;Countries on the left, such as Taiwan, show the largest gender gap, with a higher percentage of male PhDs.&#10;Countries on the right, like Uruguay, have a smaller or reversed gender gap, with a higher percentage of female PhDs.&#10;The chart visually highlights significant variations in gender representation across different countries."/>
          <p:cNvPicPr>
            <a:picLocks noChangeAspect="1"/>
          </p:cNvPicPr>
          <p:nvPr/>
        </p:nvPicPr>
        <p:blipFill>
          <a:blip r:embed="rId2"/>
          <a:stretch>
            <a:fillRect/>
          </a:stretch>
        </p:blipFill>
        <p:spPr>
          <a:xfrm>
            <a:off x="3220960" y="1616655"/>
            <a:ext cx="5750080" cy="513695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50"/>
                                        </p:tgtEl>
                                        <p:attrNameLst>
                                          <p:attrName>style.visibility</p:attrName>
                                        </p:attrNameLst>
                                      </p:cBhvr>
                                      <p:to>
                                        <p:strVal val="visible"/>
                                      </p:to>
                                    </p:set>
                                    <p:animEffect transition="in" filter="dissolve">
                                      <p:cBhvr>
                                        <p:cTn id="7"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How to choose the best graphic form for your data"/>
          <p:cNvSpPr txBox="1">
            <a:spLocks noGrp="1"/>
          </p:cNvSpPr>
          <p:nvPr>
            <p:ph type="title"/>
          </p:nvPr>
        </p:nvSpPr>
        <p:spPr>
          <a:prstGeom prst="rect">
            <a:avLst/>
          </a:prstGeom>
        </p:spPr>
        <p:txBody>
          <a:bodyPr/>
          <a:lstStyle>
            <a:lvl1pPr defTabSz="374904">
              <a:defRPr sz="2460"/>
            </a:lvl1pPr>
          </a:lstStyle>
          <a:p>
            <a:r>
              <a:t>How to choose the best graphic form for your data</a:t>
            </a:r>
          </a:p>
        </p:txBody>
      </p:sp>
      <p:sp>
        <p:nvSpPr>
          <p:cNvPr id="153" name="Body"/>
          <p:cNvSpPr txBox="1">
            <a:spLocks noGrp="1"/>
          </p:cNvSpPr>
          <p:nvPr>
            <p:ph type="body" sz="quarter" idx="1"/>
          </p:nvPr>
        </p:nvSpPr>
        <p:spPr>
          <a:prstGeom prst="rect">
            <a:avLst/>
          </a:prstGeom>
        </p:spPr>
        <p:txBody>
          <a:bodyPr/>
          <a:lstStyle/>
          <a:p>
            <a:endParaRPr/>
          </a:p>
        </p:txBody>
      </p:sp>
      <p:sp>
        <p:nvSpPr>
          <p:cNvPr id="154"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Think about the task(s) you want to enable</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Try different graphic forms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Arrange the components of the graph to make as easy as possible to extract meaning from it</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Test the outcomes yourself or people representative of your target audience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Graphical perception"/>
          <p:cNvSpPr txBox="1">
            <a:spLocks noGrp="1"/>
          </p:cNvSpPr>
          <p:nvPr>
            <p:ph type="title"/>
          </p:nvPr>
        </p:nvSpPr>
        <p:spPr>
          <a:prstGeom prst="rect">
            <a:avLst/>
          </a:prstGeom>
        </p:spPr>
        <p:txBody>
          <a:bodyPr/>
          <a:lstStyle/>
          <a:p>
            <a:r>
              <a:t>Graphical perception</a:t>
            </a:r>
          </a:p>
        </p:txBody>
      </p:sp>
      <p:sp>
        <p:nvSpPr>
          <p:cNvPr id="157" name="Scale of elementary perceptual tasks (Cleveland &amp; McGill)"/>
          <p:cNvSpPr txBox="1">
            <a:spLocks noGrp="1"/>
          </p:cNvSpPr>
          <p:nvPr>
            <p:ph type="body" sz="quarter" idx="1"/>
          </p:nvPr>
        </p:nvSpPr>
        <p:spPr>
          <a:xfrm>
            <a:off x="2245404" y="1632494"/>
            <a:ext cx="5103497" cy="1085110"/>
          </a:xfrm>
          <a:prstGeom prst="rect">
            <a:avLst/>
          </a:prstGeom>
        </p:spPr>
        <p:txBody>
          <a:bodyPr/>
          <a:lstStyle/>
          <a:p>
            <a:r>
              <a:t>Scale of elementary perceptual tasks </a:t>
            </a:r>
            <a:r>
              <a:rPr sz="1800"/>
              <a:t>(Cleveland &amp; McGill)</a:t>
            </a:r>
          </a:p>
        </p:txBody>
      </p:sp>
      <p:sp>
        <p:nvSpPr>
          <p:cNvPr id="158" name="Body Text"/>
          <p:cNvSpPr>
            <a:spLocks noGrp="1"/>
          </p:cNvSpPr>
          <p:nvPr>
            <p:ph type="body" idx="13"/>
          </p:nvPr>
        </p:nvSpPr>
        <p:spPr>
          <a:xfrm>
            <a:off x="2251287" y="2509740"/>
            <a:ext cx="4966044" cy="3627537"/>
          </a:xfrm>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User performs one or more of the associated mental-visual tasks to extract values represented in the plot</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To create a successful chart, construct it based on tasks as high in the hierarchy as possible</a:t>
            </a:r>
          </a:p>
        </p:txBody>
      </p:sp>
      <p:pic>
        <p:nvPicPr>
          <p:cNvPr id="159" name="05fig05.jpg" descr="The image shows a chart ranking different visual representations based on their ability to enable accurate or general estimates. The visual encodings are listed from top to bottom, with the most accurate at the top and the least accurate at the bottom. The hierarchy is as follows:&#10;&#10;Position along common scales – Enables the most accurate estimates (e.g., bar charts, line graphs).&#10;Position along identical, nonaligned scales – Slightly less accurate (e.g., multiple smaller charts compared).&#10;Length – Uses length for estimation, such as bars of varying lengths.&#10;Direction/slope – Includes the slope of lines, which allows for less precise estimations.&#10;Angle – Visualizes angles, such as in pie charts.&#10;Area – Circles or other shapes with varying areas (e.g., bubble charts).&#10;Volume – Uses 3D shapes to represent data, harder to estimate.&#10;Shading and saturation – Uses different shades of color, allowing for general estimates.&#10;Color hue – Uses color differences, typically providing the least precise estimates.&#10;The chart highlights how different graphical elements affect a person's ability to accurately interpret data, with more precise elements at the top and less precise ones at the bottom."/>
          <p:cNvPicPr>
            <a:picLocks noChangeAspect="1"/>
          </p:cNvPicPr>
          <p:nvPr/>
        </p:nvPicPr>
        <p:blipFill>
          <a:blip r:embed="rId2"/>
          <a:stretch>
            <a:fillRect/>
          </a:stretch>
        </p:blipFill>
        <p:spPr>
          <a:xfrm>
            <a:off x="7568794" y="-49696"/>
            <a:ext cx="4636597" cy="695739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Introduction to visualization"/>
          <p:cNvSpPr txBox="1">
            <a:spLocks noGrp="1"/>
          </p:cNvSpPr>
          <p:nvPr>
            <p:ph type="title"/>
          </p:nvPr>
        </p:nvSpPr>
        <p:spPr>
          <a:prstGeom prst="rect">
            <a:avLst/>
          </a:prstGeom>
        </p:spPr>
        <p:txBody>
          <a:bodyPr/>
          <a:lstStyle/>
          <a:p>
            <a:r>
              <a:t>Introduction to visualization</a:t>
            </a:r>
          </a:p>
        </p:txBody>
      </p:sp>
      <p:sp>
        <p:nvSpPr>
          <p:cNvPr id="88" name="Body"/>
          <p:cNvSpPr txBox="1">
            <a:spLocks noGrp="1"/>
          </p:cNvSpPr>
          <p:nvPr>
            <p:ph type="body" sz="quarter" idx="1"/>
          </p:nvPr>
        </p:nvSpPr>
        <p:spPr>
          <a:prstGeom prst="rect">
            <a:avLst/>
          </a:prstGeom>
        </p:spPr>
        <p:txBody>
          <a:bodyPr/>
          <a:lstStyle/>
          <a:p>
            <a:endParaRPr/>
          </a:p>
        </p:txBody>
      </p:sp>
      <p:sp>
        <p:nvSpPr>
          <p:cNvPr id="89"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Visualization: any kind of visual representation of information designed to enable communication, analysis, discovery, exploration, etc.</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Good data visualizations communicate information by:</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Providing reliable information</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Visually encoding it so relevant patterns become noticeable</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Organizing it in a way that enables some exploration</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Presenting it in an attractive manner</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05fig08.jpg" descr="The image is a stacked area chart showing the distribution of world GDP across four regions—Europe, America, Africa, and Asia—between 1700 and 2012, similar to the previous chart but with a corrected time scale on the x-axis. The time intervals are now properly spaced to reflect the actual duration between years, addressing the issue from the previous chart, where years were shown with equal spacing."/>
          <p:cNvPicPr>
            <a:picLocks noChangeAspect="1"/>
          </p:cNvPicPr>
          <p:nvPr/>
        </p:nvPicPr>
        <p:blipFill>
          <a:blip r:embed="rId3"/>
          <a:srcRect t="36127" b="27043"/>
          <a:stretch>
            <a:fillRect/>
          </a:stretch>
        </p:blipFill>
        <p:spPr>
          <a:xfrm>
            <a:off x="6178825" y="113246"/>
            <a:ext cx="5640321" cy="3663357"/>
          </a:xfrm>
          <a:prstGeom prst="rect">
            <a:avLst/>
          </a:prstGeom>
          <a:ln w="12700">
            <a:solidFill>
              <a:srgbClr val="000000"/>
            </a:solidFill>
            <a:miter lim="400000"/>
          </a:ln>
        </p:spPr>
      </p:pic>
      <p:pic>
        <p:nvPicPr>
          <p:cNvPr id="163" name="05fig08.jpg" descr="This image is a non-stacked version of the previous charts, showing the distribution of world GDP across four regions—Asia, America, Europe, and Africa—between 1700 and 2012. Unlike the stacked area charts, this line graph allows for a direct comparison of each region’s GDP share over time without overlapping areas."/>
          <p:cNvPicPr>
            <a:picLocks noChangeAspect="1"/>
          </p:cNvPicPr>
          <p:nvPr/>
        </p:nvPicPr>
        <p:blipFill>
          <a:blip r:embed="rId3"/>
          <a:srcRect t="72303" b="215"/>
          <a:stretch>
            <a:fillRect/>
          </a:stretch>
        </p:blipFill>
        <p:spPr>
          <a:xfrm>
            <a:off x="3319651" y="3774476"/>
            <a:ext cx="6172922" cy="2991594"/>
          </a:xfrm>
          <a:prstGeom prst="rect">
            <a:avLst/>
          </a:prstGeom>
          <a:ln w="12700">
            <a:solidFill>
              <a:srgbClr val="000000"/>
            </a:solidFill>
            <a:miter lim="400000"/>
          </a:ln>
        </p:spPr>
      </p:pic>
      <p:sp>
        <p:nvSpPr>
          <p:cNvPr id="2" name="Title 1">
            <a:extLst>
              <a:ext uri="{FF2B5EF4-FFF2-40B4-BE49-F238E27FC236}">
                <a16:creationId xmlns:a16="http://schemas.microsoft.com/office/drawing/2014/main" id="{B4150A6F-EBFE-AED7-3B0B-4E3E0660ED5D}"/>
              </a:ext>
            </a:extLst>
          </p:cNvPr>
          <p:cNvSpPr>
            <a:spLocks noGrp="1"/>
          </p:cNvSpPr>
          <p:nvPr>
            <p:ph type="title" idx="4294967295"/>
          </p:nvPr>
        </p:nvSpPr>
        <p:spPr>
          <a:xfrm>
            <a:off x="381000" y="1079500"/>
            <a:ext cx="4953000" cy="508000"/>
          </a:xfrm>
        </p:spPr>
        <p:txBody>
          <a:bodyPr>
            <a:normAutofit fontScale="90000"/>
          </a:bodyPr>
          <a:lstStyle/>
          <a:p>
            <a:r>
              <a:rPr lang="en-US" dirty="0"/>
              <a:t>Stacked</a:t>
            </a:r>
            <a:r>
              <a:rPr lang="en-US" baseline="0" dirty="0"/>
              <a:t> graphs, scale and non-stacked graphs</a:t>
            </a:r>
            <a:endParaRPr lang="en-US" dirty="0"/>
          </a:p>
        </p:txBody>
      </p:sp>
      <p:pic>
        <p:nvPicPr>
          <p:cNvPr id="161" name="05fig08.jpg" descr="The image is a stacked area chart displaying the distribution of world GDP across four regions—Europe, America, Africa, and Asia—between 1700 and 2012. Notably, the time scale uses equal spacing between the years shown, rather than scaling proportionally to time intervals. The chart presents data at irregular intervals (1700, 1820, 1870, 1913, 1950, 1970, 1990, 2012), but each period is visually represented as if equally spaced on the x-axis, despite the actual time differences between them.&#10;&#10;Key points:&#10;&#10;Europe's GDP share started at 25% in 1700, peaked around 47% in 1913, and declined to 25% by 2012.&#10;America saw a steady rise in GDP share, peaking mid-20th century.&#10;Africa's GDP share remained low throughout the chart.&#10;Asia held a large share of world GDP in 1700, declined by 1913, and rose significantly after 1950.&#10;This time spacing approach visually emphasizes the GDP changes over centuries, but the equal spacing can obscure the true duration of each period."/>
          <p:cNvPicPr>
            <a:picLocks noChangeAspect="1"/>
          </p:cNvPicPr>
          <p:nvPr/>
        </p:nvPicPr>
        <p:blipFill>
          <a:blip r:embed="rId3"/>
          <a:srcRect b="63019"/>
          <a:stretch>
            <a:fillRect/>
          </a:stretch>
        </p:blipFill>
        <p:spPr>
          <a:xfrm>
            <a:off x="293001" y="93204"/>
            <a:ext cx="5640246" cy="3678338"/>
          </a:xfrm>
          <a:prstGeom prst="rect">
            <a:avLst/>
          </a:prstGeom>
          <a:ln w="12700">
            <a:solidFill>
              <a:srgbClr val="000000"/>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61"/>
                                        </p:tgtEl>
                                        <p:attrNameLst>
                                          <p:attrName>style.visibility</p:attrName>
                                        </p:attrNameLst>
                                      </p:cBhvr>
                                      <p:to>
                                        <p:strVal val="visible"/>
                                      </p:to>
                                    </p:set>
                                    <p:animEffect transition="in" filter="dissolv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62"/>
                                        </p:tgtEl>
                                        <p:attrNameLst>
                                          <p:attrName>style.visibility</p:attrName>
                                        </p:attrNameLst>
                                      </p:cBhvr>
                                      <p:to>
                                        <p:strVal val="visible"/>
                                      </p:to>
                                    </p:set>
                                    <p:animEffect transition="in" filter="dissolve">
                                      <p:cBhvr>
                                        <p:cTn id="12" dur="10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163"/>
                                        </p:tgtEl>
                                        <p:attrNameLst>
                                          <p:attrName>style.visibility</p:attrName>
                                        </p:attrNameLst>
                                      </p:cBhvr>
                                      <p:to>
                                        <p:strVal val="visible"/>
                                      </p:to>
                                    </p:set>
                                    <p:animEffect transition="in" filter="dissolve">
                                      <p:cBhvr>
                                        <p:cTn id="1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2" animBg="1" advAuto="0"/>
      <p:bldP spid="163" grpId="3" animBg="1" advAuto="0"/>
      <p:bldP spid="161"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66" name="Which chart is better?"/>
          <p:cNvSpPr txBox="1">
            <a:spLocks noGrp="1"/>
          </p:cNvSpPr>
          <p:nvPr>
            <p:ph type="title"/>
          </p:nvPr>
        </p:nvSpPr>
        <p:spPr>
          <a:prstGeom prst="rect">
            <a:avLst/>
          </a:prstGeom>
        </p:spPr>
        <p:txBody>
          <a:bodyPr/>
          <a:lstStyle/>
          <a:p>
            <a:r>
              <a:t>Which chart is better?</a:t>
            </a:r>
          </a:p>
        </p:txBody>
      </p:sp>
      <p:pic>
        <p:nvPicPr>
          <p:cNvPr id="167" name="05fig10.jpg" descr="The image shows two line charts. The left chart compares monthly income and expenses from January to December, with average income of $4,404 and average expenses of $3,721. The right chart shows monthly net income, with an average of $682, displaying fluctuations above and below zero throughout the year."/>
          <p:cNvPicPr>
            <a:picLocks noChangeAspect="1"/>
          </p:cNvPicPr>
          <p:nvPr/>
        </p:nvPicPr>
        <p:blipFill>
          <a:blip r:embed="rId2"/>
          <a:stretch>
            <a:fillRect/>
          </a:stretch>
        </p:blipFill>
        <p:spPr>
          <a:xfrm>
            <a:off x="1479696" y="1775036"/>
            <a:ext cx="9232608" cy="3933961"/>
          </a:xfrm>
          <a:prstGeom prst="rect">
            <a:avLst/>
          </a:prstGeom>
          <a:ln w="12700">
            <a:miter lim="400000"/>
          </a:ln>
        </p:spPr>
      </p:pic>
      <p:sp>
        <p:nvSpPr>
          <p:cNvPr id="168" name="Depends on whether you want to emphasize income vs. expenses or if you want to emphasize the difference between them"/>
          <p:cNvSpPr txBox="1">
            <a:spLocks noGrp="1"/>
          </p:cNvSpPr>
          <p:nvPr>
            <p:ph type="body" sz="quarter" idx="4294967295"/>
          </p:nvPr>
        </p:nvSpPr>
        <p:spPr>
          <a:xfrm>
            <a:off x="1598738" y="5994337"/>
            <a:ext cx="8994524" cy="702272"/>
          </a:xfrm>
          <a:prstGeom prst="rect">
            <a:avLst/>
          </a:prstGeom>
        </p:spPr>
        <p:txBody>
          <a:bodyPr lIns="0" tIns="0" rIns="0" bIns="0"/>
          <a:lstStyle>
            <a:lvl1pPr marL="0" indent="0" algn="ctr" defTabSz="397763">
              <a:spcBef>
                <a:spcPts val="500"/>
              </a:spcBef>
              <a:buClrTx/>
              <a:buSzTx/>
              <a:buFontTx/>
              <a:buNone/>
              <a:defRPr sz="2088">
                <a:solidFill>
                  <a:srgbClr val="3E4358"/>
                </a:solidFill>
                <a:latin typeface="Rockwell"/>
                <a:ea typeface="Rockwell"/>
                <a:cs typeface="Rockwell"/>
                <a:sym typeface="Rockwell"/>
              </a:defRPr>
            </a:lvl1pPr>
          </a:lstStyle>
          <a:p>
            <a:r>
              <a:t>Depends on whether you want to emphasize income vs. expenses or if you want to emphasize the difference between them</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Baselines and scales of plots"/>
          <p:cNvSpPr txBox="1">
            <a:spLocks noGrp="1"/>
          </p:cNvSpPr>
          <p:nvPr>
            <p:ph type="title"/>
          </p:nvPr>
        </p:nvSpPr>
        <p:spPr>
          <a:prstGeom prst="rect">
            <a:avLst/>
          </a:prstGeom>
        </p:spPr>
        <p:txBody>
          <a:bodyPr/>
          <a:lstStyle/>
          <a:p>
            <a:r>
              <a:t>Baselines and scales of plots</a:t>
            </a:r>
          </a:p>
        </p:txBody>
      </p:sp>
      <p:pic>
        <p:nvPicPr>
          <p:cNvPr id="171" name="05fig11.jpg" descr="The image shows two sets of charts comparing a non-zero baseline and a zero baseline. On the left, the non-zero baseline charts exaggerate differences between values starting from 40%. On the right, the zero baseline charts accurately depict values starting from 0%, showing smaller differences between the data points."/>
          <p:cNvPicPr>
            <a:picLocks noChangeAspect="1"/>
          </p:cNvPicPr>
          <p:nvPr/>
        </p:nvPicPr>
        <p:blipFill>
          <a:blip r:embed="rId2"/>
          <a:stretch>
            <a:fillRect/>
          </a:stretch>
        </p:blipFill>
        <p:spPr>
          <a:xfrm>
            <a:off x="1656412" y="2143949"/>
            <a:ext cx="8879176" cy="3196135"/>
          </a:xfrm>
          <a:prstGeom prst="rect">
            <a:avLst/>
          </a:prstGeom>
          <a:ln w="12700">
            <a:miter lim="400000"/>
          </a:ln>
        </p:spPr>
      </p:pic>
      <p:sp>
        <p:nvSpPr>
          <p:cNvPr id="172" name="Should you always include 0 in the axis as a baseline?"/>
          <p:cNvSpPr txBox="1">
            <a:spLocks noGrp="1"/>
          </p:cNvSpPr>
          <p:nvPr>
            <p:ph type="body" sz="quarter" idx="4294967295"/>
          </p:nvPr>
        </p:nvSpPr>
        <p:spPr>
          <a:xfrm>
            <a:off x="1598738" y="5613494"/>
            <a:ext cx="8994524" cy="702271"/>
          </a:xfrm>
          <a:prstGeom prst="rect">
            <a:avLst/>
          </a:prstGeom>
        </p:spPr>
        <p:txBody>
          <a:bodyPr lIns="0" tIns="0" rIns="0" bIns="0"/>
          <a:lstStyle>
            <a:lvl1pPr marL="0" indent="0" algn="ctr" defTabSz="457200">
              <a:spcBef>
                <a:spcPts val="500"/>
              </a:spcBef>
              <a:buClrTx/>
              <a:buSzTx/>
              <a:buFontTx/>
              <a:buNone/>
              <a:defRPr>
                <a:solidFill>
                  <a:srgbClr val="3E4358"/>
                </a:solidFill>
                <a:latin typeface="Rockwell"/>
                <a:ea typeface="Rockwell"/>
                <a:cs typeface="Rockwell"/>
                <a:sym typeface="Rockwell"/>
              </a:defRPr>
            </a:lvl1pPr>
          </a:lstStyle>
          <a:p>
            <a:r>
              <a:t>Should you always include 0 in the axis as a baseline?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Use logical and meaningful baselines"/>
          <p:cNvSpPr txBox="1">
            <a:spLocks noGrp="1"/>
          </p:cNvSpPr>
          <p:nvPr>
            <p:ph type="title"/>
          </p:nvPr>
        </p:nvSpPr>
        <p:spPr>
          <a:prstGeom prst="rect">
            <a:avLst/>
          </a:prstGeom>
        </p:spPr>
        <p:txBody>
          <a:bodyPr/>
          <a:lstStyle/>
          <a:p>
            <a:r>
              <a:rPr dirty="0"/>
              <a:t>Use logical and meaningful baselines</a:t>
            </a:r>
          </a:p>
        </p:txBody>
      </p:sp>
      <p:pic>
        <p:nvPicPr>
          <p:cNvPr id="175" name="05fig13.jpg" descr="The image shows four charts comparing the same data but with different scales:&#10;&#10;Top-left: A scatter plot with data points tightly clustered around 600 on both axes, showing less variability due to a wider scale.&#10;Top-right: A line chart with values around 600 from 2009 to 2015, appearing flat due to the larger y-axis scale.&#10;Bottom-left: The same scatter plot as the top-left but with a narrower y-axis scale (500-600), revealing more variation between the data points.&#10;Bottom-right: The same line chart as the top-right, but with a narrower y-axis scale (525-600), showing more pronounced fluctuations in the data.&#10;This demonstrates how changing the scale can affect the perceived variability of data."/>
          <p:cNvPicPr>
            <a:picLocks noChangeAspect="1"/>
          </p:cNvPicPr>
          <p:nvPr/>
        </p:nvPicPr>
        <p:blipFill>
          <a:blip r:embed="rId2"/>
          <a:stretch>
            <a:fillRect/>
          </a:stretch>
        </p:blipFill>
        <p:spPr>
          <a:xfrm>
            <a:off x="3231842" y="1478180"/>
            <a:ext cx="5728316" cy="531184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ypes of visualizations"/>
          <p:cNvSpPr txBox="1">
            <a:spLocks noGrp="1"/>
          </p:cNvSpPr>
          <p:nvPr>
            <p:ph type="title"/>
          </p:nvPr>
        </p:nvSpPr>
        <p:spPr>
          <a:prstGeom prst="rect">
            <a:avLst/>
          </a:prstGeom>
        </p:spPr>
        <p:txBody>
          <a:bodyPr/>
          <a:lstStyle/>
          <a:p>
            <a:r>
              <a:t>Types of visualizations</a:t>
            </a:r>
          </a:p>
        </p:txBody>
      </p:sp>
      <p:sp>
        <p:nvSpPr>
          <p:cNvPr id="92" name="Body"/>
          <p:cNvSpPr txBox="1">
            <a:spLocks noGrp="1"/>
          </p:cNvSpPr>
          <p:nvPr>
            <p:ph type="body" sz="quarter" idx="1"/>
          </p:nvPr>
        </p:nvSpPr>
        <p:spPr>
          <a:prstGeom prst="rect">
            <a:avLst/>
          </a:prstGeom>
        </p:spPr>
        <p:txBody>
          <a:bodyPr/>
          <a:lstStyle/>
          <a:p>
            <a:endParaRPr/>
          </a:p>
        </p:txBody>
      </p:sp>
      <p:sp>
        <p:nvSpPr>
          <p:cNvPr id="93"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Chart: display in which data are encoded with symbols that have different shapes, colors, or proportions</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Map: depiction of a geographical area or a representation of data that pertains to that area</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Infographic: multi-section visual representation of information intended to communicate one or more specific messages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96" name="Examples of charts"/>
          <p:cNvSpPr txBox="1">
            <a:spLocks noGrp="1"/>
          </p:cNvSpPr>
          <p:nvPr>
            <p:ph type="title"/>
          </p:nvPr>
        </p:nvSpPr>
        <p:spPr>
          <a:prstGeom prst="rect">
            <a:avLst/>
          </a:prstGeom>
        </p:spPr>
        <p:txBody>
          <a:bodyPr/>
          <a:lstStyle/>
          <a:p>
            <a:r>
              <a:t>Examples of charts</a:t>
            </a:r>
          </a:p>
        </p:txBody>
      </p:sp>
      <p:pic>
        <p:nvPicPr>
          <p:cNvPr id="97" name="Screen Shot 2018-02-06 at 7.50.13 AM.png" descr="The image shows six different types of charts:&#10;&#10;Bar Chart - Displays vertical bars comparing values for Spain, U.S., France, and U.K.&#10;Lollipop Chart - Similar to a bar chart but uses a line and dot to represent values for the same countries.&#10;Dot Chart (or dot plot) - Plots dots at various values for Spain, U.S., France, and U.K.&#10;Scatter Chart (or scatter plot) - Displays individual data points in a plot to show the relationship between two variables.&#10;Time-Series Chart - Tracks data over time (1995-1998) with lines representing different values.&#10;Slope Chart - Shows the change in values for different countries (U.S., France, U.K., Spain) between 2000 and 2010 using connected points."/>
          <p:cNvPicPr>
            <a:picLocks noChangeAspect="1"/>
          </p:cNvPicPr>
          <p:nvPr/>
        </p:nvPicPr>
        <p:blipFill>
          <a:blip r:embed="rId2"/>
          <a:srcRect b="11867"/>
          <a:stretch>
            <a:fillRect/>
          </a:stretch>
        </p:blipFill>
        <p:spPr>
          <a:xfrm>
            <a:off x="1718659" y="1488319"/>
            <a:ext cx="9196861" cy="522933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00" name="Examples of data maps"/>
          <p:cNvSpPr txBox="1">
            <a:spLocks noGrp="1"/>
          </p:cNvSpPr>
          <p:nvPr>
            <p:ph type="title"/>
          </p:nvPr>
        </p:nvSpPr>
        <p:spPr>
          <a:prstGeom prst="rect">
            <a:avLst/>
          </a:prstGeom>
        </p:spPr>
        <p:txBody>
          <a:bodyPr/>
          <a:lstStyle/>
          <a:p>
            <a:r>
              <a:t>Examples of data maps</a:t>
            </a:r>
          </a:p>
        </p:txBody>
      </p:sp>
      <p:pic>
        <p:nvPicPr>
          <p:cNvPr id="101" name="Screen Shot 2018-02-06 at 7.51.15 AM.png" descr="&#10;The image shows four different types of maps depicting data about boiled octopus consumption across regions in Spain:&#10;&#10;Choropleth Map - Uses shades of green to show the percentage of people who ate at least one serving of boiled octopus last year, with categories ranging from 0-25% to 76-100%.&#10;Dot Map - Displays dots representing restaurants that served boiled octopus at least once last year, scattered across various regions.&#10;Proportional Symbol Map - Shows circles of varying sizes representing the number of people who ate boiled octopus last year, with larger circles indicating higher numbers.&#10;Isarithmic Map - Uses shades of green to represent the most common temperature at which octopus is boiled, with ranges from 100-105°C to 116-120°C."/>
          <p:cNvPicPr>
            <a:picLocks noChangeAspect="1"/>
          </p:cNvPicPr>
          <p:nvPr/>
        </p:nvPicPr>
        <p:blipFill>
          <a:blip r:embed="rId2"/>
          <a:srcRect b="13925"/>
          <a:stretch>
            <a:fillRect/>
          </a:stretch>
        </p:blipFill>
        <p:spPr>
          <a:xfrm>
            <a:off x="1295400" y="1521128"/>
            <a:ext cx="9601238" cy="520369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04" name="Example infographic"/>
          <p:cNvSpPr txBox="1">
            <a:spLocks noGrp="1"/>
          </p:cNvSpPr>
          <p:nvPr>
            <p:ph type="title"/>
          </p:nvPr>
        </p:nvSpPr>
        <p:spPr>
          <a:prstGeom prst="rect">
            <a:avLst/>
          </a:prstGeom>
        </p:spPr>
        <p:txBody>
          <a:bodyPr/>
          <a:lstStyle/>
          <a:p>
            <a:r>
              <a:t>Example infographic</a:t>
            </a:r>
          </a:p>
        </p:txBody>
      </p:sp>
      <p:pic>
        <p:nvPicPr>
          <p:cNvPr id="105" name="Image" descr="&#10;The image is a promotional graphic titled &quot;Data Science Wars,&quot; comparing R and Python. It highlights that both programming languages are prominent in the data analytics community and are competing to be the preferred language for data scientists. It asks, &quot;Which side are you taking?&quot; The graphic also includes current version numbers for R (3.1.3, March 2015) and Python (3.4.3 / 2.7.9, February 2015 / December 2014), and introduces the competition between the two."/>
          <p:cNvPicPr>
            <a:picLocks noChangeAspect="1"/>
          </p:cNvPicPr>
          <p:nvPr/>
        </p:nvPicPr>
        <p:blipFill>
          <a:blip r:embed="rId2"/>
          <a:srcRect b="92300"/>
          <a:stretch>
            <a:fillRect/>
          </a:stretch>
        </p:blipFill>
        <p:spPr>
          <a:xfrm>
            <a:off x="1021537" y="1479258"/>
            <a:ext cx="5229651" cy="5714503"/>
          </a:xfrm>
          <a:prstGeom prst="rect">
            <a:avLst/>
          </a:prstGeom>
          <a:ln w="12700">
            <a:miter lim="400000"/>
          </a:ln>
        </p:spPr>
      </p:pic>
      <p:pic>
        <p:nvPicPr>
          <p:cNvPr id="106" name="Image" descr="Send half of the chart."/>
          <p:cNvPicPr>
            <a:picLocks noChangeAspect="1"/>
          </p:cNvPicPr>
          <p:nvPr/>
        </p:nvPicPr>
        <p:blipFill>
          <a:blip r:embed="rId2"/>
          <a:srcRect t="25682" b="66570"/>
          <a:stretch>
            <a:fillRect/>
          </a:stretch>
        </p:blipFill>
        <p:spPr>
          <a:xfrm>
            <a:off x="6251277" y="1487165"/>
            <a:ext cx="5229682" cy="574989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Qualities of great visualizations"/>
          <p:cNvSpPr txBox="1">
            <a:spLocks noGrp="1"/>
          </p:cNvSpPr>
          <p:nvPr>
            <p:ph type="title"/>
          </p:nvPr>
        </p:nvSpPr>
        <p:spPr>
          <a:prstGeom prst="rect">
            <a:avLst/>
          </a:prstGeom>
        </p:spPr>
        <p:txBody>
          <a:bodyPr/>
          <a:lstStyle/>
          <a:p>
            <a:r>
              <a:t>Qualities of great visualizations</a:t>
            </a:r>
          </a:p>
        </p:txBody>
      </p:sp>
      <p:sp>
        <p:nvSpPr>
          <p:cNvPr id="109" name="Body"/>
          <p:cNvSpPr txBox="1">
            <a:spLocks noGrp="1"/>
          </p:cNvSpPr>
          <p:nvPr>
            <p:ph type="body" sz="quarter" idx="1"/>
          </p:nvPr>
        </p:nvSpPr>
        <p:spPr>
          <a:prstGeom prst="rect">
            <a:avLst/>
          </a:prstGeom>
        </p:spPr>
        <p:txBody>
          <a:bodyPr/>
          <a:lstStyle/>
          <a:p>
            <a:endParaRPr/>
          </a:p>
        </p:txBody>
      </p:sp>
      <p:sp>
        <p:nvSpPr>
          <p:cNvPr id="110" name="Body Tex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Truthful: based on thorough and honest research</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Functional: accurate description of data that lets people do meaningful operations based on it</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Beautiful: intriguing and aesthetically pleasing (for intended audience)</a:t>
            </a:r>
          </a:p>
          <a:p>
            <a:pPr marL="274320" indent="-274320" defTabSz="457200">
              <a:spcBef>
                <a:spcPts val="1800"/>
              </a:spcBef>
              <a:buClrTx/>
              <a:buSzPct val="100000"/>
              <a:buFontTx/>
              <a:buChar char="▪"/>
              <a:defRPr sz="1800">
                <a:solidFill>
                  <a:srgbClr val="000000"/>
                </a:solidFill>
                <a:latin typeface="Arial"/>
                <a:ea typeface="Arial"/>
                <a:cs typeface="Arial"/>
                <a:sym typeface="Arial"/>
              </a:defRPr>
            </a:pPr>
            <a:r>
              <a:t>Insightful: reveals evidence that we would have a hard time seeing otherwise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13" name="Example: Visualization success story"/>
          <p:cNvSpPr txBox="1">
            <a:spLocks noGrp="1"/>
          </p:cNvSpPr>
          <p:nvPr>
            <p:ph type="title"/>
          </p:nvPr>
        </p:nvSpPr>
        <p:spPr>
          <a:prstGeom prst="rect">
            <a:avLst/>
          </a:prstGeom>
        </p:spPr>
        <p:txBody>
          <a:bodyPr/>
          <a:lstStyle/>
          <a:p>
            <a:r>
              <a:t>Example: Visualization success story </a:t>
            </a:r>
          </a:p>
        </p:txBody>
      </p:sp>
      <p:pic>
        <p:nvPicPr>
          <p:cNvPr id="114" name="Screen Shot 2018-02-06 at 7.53.12 AM.png" descr="The image shows the &quot;Hockey Stick&quot; chart, illustrating temperature departures in the Northern Hemisphere from the 1961-1990 average. The x-axis spans from the year 1000 to 2000, while the y-axis shows temperature departures in degrees Celsius. The data is divided into two parts: historical temperature reconstructions from tree rings, corals, ice cores, and records (shown in blue), and modern temperature data from thermometers (shown in red). The chart highlights a relatively stable temperature for most of the past millennium, followed by a sharp rise in recent years, resembling the shape of a hockey stick."/>
          <p:cNvPicPr>
            <a:picLocks noChangeAspect="1"/>
          </p:cNvPicPr>
          <p:nvPr/>
        </p:nvPicPr>
        <p:blipFill>
          <a:blip r:embed="rId2"/>
          <a:stretch>
            <a:fillRect/>
          </a:stretch>
        </p:blipFill>
        <p:spPr>
          <a:xfrm>
            <a:off x="2724159" y="1565143"/>
            <a:ext cx="6743682" cy="516163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a:extLst>
              <a:ext uri="{C183D7F6-B498-43B3-948B-1728B52AA6E4}">
                <adec:decorative xmlns:adec="http://schemas.microsoft.com/office/drawing/2017/decorative" val="1"/>
              </a:ext>
            </a:extLst>
          </p:cNvPr>
          <p:cNvSpPr/>
          <p:nvPr/>
        </p:nvSpPr>
        <p:spPr>
          <a:xfrm>
            <a:off x="8965692" y="5615408"/>
            <a:ext cx="2992720" cy="1270001"/>
          </a:xfrm>
          <a:prstGeom prst="rect">
            <a:avLst/>
          </a:prstGeom>
          <a:solidFill>
            <a:srgbClr val="FFFFFF"/>
          </a:solidFill>
          <a:ln w="12700">
            <a:miter lim="400000"/>
          </a:ln>
        </p:spPr>
        <p:txBody>
          <a:bodyPr lIns="45719" rIns="45719" anchor="ctr"/>
          <a:lstStyle/>
          <a:p>
            <a:endParaRPr/>
          </a:p>
        </p:txBody>
      </p:sp>
      <p:sp>
        <p:nvSpPr>
          <p:cNvPr id="117" name="Truthful: What is wrong with this chart?"/>
          <p:cNvSpPr txBox="1">
            <a:spLocks noGrp="1"/>
          </p:cNvSpPr>
          <p:nvPr>
            <p:ph type="title"/>
          </p:nvPr>
        </p:nvSpPr>
        <p:spPr>
          <a:prstGeom prst="rect">
            <a:avLst/>
          </a:prstGeom>
        </p:spPr>
        <p:txBody>
          <a:bodyPr/>
          <a:lstStyle/>
          <a:p>
            <a:r>
              <a:t>Truthful: What is wrong with this chart?</a:t>
            </a:r>
          </a:p>
        </p:txBody>
      </p:sp>
      <p:sp>
        <p:nvSpPr>
          <p:cNvPr id="118" name="Start to read visualizations, don’t just look at them"/>
          <p:cNvSpPr txBox="1">
            <a:spLocks noGrp="1"/>
          </p:cNvSpPr>
          <p:nvPr>
            <p:ph type="body" sz="quarter" idx="1"/>
          </p:nvPr>
        </p:nvSpPr>
        <p:spPr>
          <a:xfrm>
            <a:off x="2247993" y="6274715"/>
            <a:ext cx="8138119" cy="421894"/>
          </a:xfrm>
          <a:prstGeom prst="rect">
            <a:avLst/>
          </a:prstGeom>
        </p:spPr>
        <p:txBody>
          <a:bodyPr/>
          <a:lstStyle/>
          <a:p>
            <a:pPr algn="ctr"/>
            <a:r>
              <a:t>Start to read visualizations, don’t just look at them</a:t>
            </a:r>
          </a:p>
        </p:txBody>
      </p:sp>
      <p:pic>
        <p:nvPicPr>
          <p:cNvPr id="119" name="Screen Shot 2018-02-06 at 7.59.42 AM.png" descr="The image shows a bar chart titled &quot;Less regulation = More industry investment.&quot; It compares the total industry investment before and after regulatory changes.&#10;&#10;From 1993-1996, following the 1992 Cable Regulations, investment amounted to $14 billion (shown as a small red bar).&#10;From 1999-2003, after regulations were relaxed, investment increased significantly to $56 billion (shown as a large blue bar).&#10;The chart visually emphasizes the correlation between reduced regulation and increased investment."/>
          <p:cNvPicPr>
            <a:picLocks noChangeAspect="1"/>
          </p:cNvPicPr>
          <p:nvPr/>
        </p:nvPicPr>
        <p:blipFill>
          <a:blip r:embed="rId2"/>
          <a:srcRect r="2960" b="2662"/>
          <a:stretch>
            <a:fillRect/>
          </a:stretch>
        </p:blipFill>
        <p:spPr>
          <a:xfrm>
            <a:off x="2884445" y="1725586"/>
            <a:ext cx="6206710" cy="431307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C28E0E"/>
      </a:accent1>
      <a:accent2>
        <a:srgbClr val="98700D"/>
      </a:accent2>
      <a:accent3>
        <a:srgbClr val="5B6870"/>
      </a:accent3>
      <a:accent4>
        <a:srgbClr val="849E2A"/>
      </a:accent4>
      <a:accent5>
        <a:srgbClr val="B36012"/>
      </a:accent5>
      <a:accent6>
        <a:srgbClr val="707070"/>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444</Words>
  <Application>Microsoft Macintosh PowerPoint</Application>
  <PresentationFormat>Widescreen</PresentationFormat>
  <Paragraphs>50</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Avenir Next</vt:lpstr>
      <vt:lpstr>Avenir Next Medium</vt:lpstr>
      <vt:lpstr>Calibri</vt:lpstr>
      <vt:lpstr>DIN Alternate</vt:lpstr>
      <vt:lpstr>DIN Condensed</vt:lpstr>
      <vt:lpstr>Helvetica</vt:lpstr>
      <vt:lpstr>Rockwell</vt:lpstr>
      <vt:lpstr>Office Theme</vt:lpstr>
      <vt:lpstr>Introduction to  visualization</vt:lpstr>
      <vt:lpstr>Introduction to visualization</vt:lpstr>
      <vt:lpstr>Types of visualizations</vt:lpstr>
      <vt:lpstr>Examples of charts</vt:lpstr>
      <vt:lpstr>Examples of data maps</vt:lpstr>
      <vt:lpstr>Example infographic</vt:lpstr>
      <vt:lpstr>Qualities of great visualizations</vt:lpstr>
      <vt:lpstr>Example: Visualization success story </vt:lpstr>
      <vt:lpstr>Truthful: What is wrong with this chart?</vt:lpstr>
      <vt:lpstr>Conclusion changes with more information</vt:lpstr>
      <vt:lpstr>But truth is relative…</vt:lpstr>
      <vt:lpstr>Same data, now on same scale</vt:lpstr>
      <vt:lpstr>Functional: Purpose should guide design decisions</vt:lpstr>
      <vt:lpstr>Functional: Purpose should guide design decisions</vt:lpstr>
      <vt:lpstr>Beautiful: Which chart is more appealing?</vt:lpstr>
      <vt:lpstr>Insightful: Spontaneous eureka</vt:lpstr>
      <vt:lpstr>Insightful: Knowledge building</vt:lpstr>
      <vt:lpstr>How to choose the best graphic form for your data</vt:lpstr>
      <vt:lpstr>Graphical perception</vt:lpstr>
      <vt:lpstr>Stacked graphs, scale and non-stacked graphs</vt:lpstr>
      <vt:lpstr>Which chart is better?</vt:lpstr>
      <vt:lpstr>Baselines and scales of plots</vt:lpstr>
      <vt:lpstr>Use logical and meaningful baselines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JD Weagley</cp:lastModifiedBy>
  <cp:revision>1</cp:revision>
  <dcterms:modified xsi:type="dcterms:W3CDTF">2024-09-10T16:15:54Z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2024-09-10T16:15:54Z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c5ca8d75-fa86-4b36-909c-25e512b9f7d2</vt:lpwstr>
  </property>
  <property fmtid="{D5CDD505-2E9C-101B-9397-08002B2CF9AE}" pid="8" name="MSIP_Label_4044bd30-2ed7-4c9d-9d12-46200872a97b_ContentBits">
    <vt:lpwstr>0</vt:lpwstr>
  </property>
</Properties>
</file>